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06" y="-8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8145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8323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404258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13163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A1BFE-CE24-442A-B195-58742FE5D542}"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185190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A1BFE-CE24-442A-B195-58742FE5D542}"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403792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A1BFE-CE24-442A-B195-58742FE5D542}"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265402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A1BFE-CE24-442A-B195-58742FE5D542}"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53397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A1BFE-CE24-442A-B195-58742FE5D542}"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1282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1BFE-CE24-442A-B195-58742FE5D542}"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22974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1BFE-CE24-442A-B195-58742FE5D542}"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1017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A1BFE-CE24-442A-B195-58742FE5D542}" type="datetimeFigureOut">
              <a:rPr lang="en-US" smtClean="0"/>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D5007-1AA2-45A4-B7FA-3F759AAB5A92}" type="slidenum">
              <a:rPr lang="en-US" smtClean="0"/>
              <a:t>‹#›</a:t>
            </a:fld>
            <a:endParaRPr lang="en-US"/>
          </a:p>
        </p:txBody>
      </p:sp>
    </p:spTree>
    <p:extLst>
      <p:ext uri="{BB962C8B-B14F-4D97-AF65-F5344CB8AC3E}">
        <p14:creationId xmlns:p14="http://schemas.microsoft.com/office/powerpoint/2010/main" val="237730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Ethylene Furnace High Temperature Cameras</a:t>
            </a:r>
            <a:endParaRPr lang="en-US" dirty="0"/>
          </a:p>
        </p:txBody>
      </p:sp>
      <p:sp>
        <p:nvSpPr>
          <p:cNvPr id="3" name="Subtitle 2"/>
          <p:cNvSpPr>
            <a:spLocks noGrp="1"/>
          </p:cNvSpPr>
          <p:nvPr>
            <p:ph type="subTitle" idx="1"/>
          </p:nvPr>
        </p:nvSpPr>
        <p:spPr/>
        <p:txBody>
          <a:bodyPr/>
          <a:lstStyle/>
          <a:p>
            <a:r>
              <a:rPr lang="en-US" dirty="0" smtClean="0"/>
              <a:t>Burner Flame Detection, Tube Temperature and Failure Monitoring</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83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dirty="0" smtClean="0"/>
              <a:t>Example of </a:t>
            </a:r>
            <a:r>
              <a:rPr lang="en-US" dirty="0" err="1" smtClean="0"/>
              <a:t>Emmissivity</a:t>
            </a:r>
            <a:r>
              <a:rPr lang="en-US" dirty="0" smtClean="0"/>
              <a:t> Error</a:t>
            </a:r>
            <a:endParaRPr lang="en-US" dirty="0"/>
          </a:p>
        </p:txBody>
      </p:sp>
      <p:sp>
        <p:nvSpPr>
          <p:cNvPr id="3" name="Content Placeholder 2"/>
          <p:cNvSpPr>
            <a:spLocks noGrp="1"/>
          </p:cNvSpPr>
          <p:nvPr>
            <p:ph idx="1"/>
          </p:nvPr>
        </p:nvSpPr>
        <p:spPr>
          <a:xfrm>
            <a:off x="457200" y="2340943"/>
            <a:ext cx="8229600" cy="4525963"/>
          </a:xfrm>
        </p:spPr>
        <p:txBody>
          <a:bodyPr>
            <a:normAutofit lnSpcReduction="10000"/>
          </a:bodyPr>
          <a:lstStyle/>
          <a:p>
            <a:pPr marL="0" indent="0">
              <a:buNone/>
            </a:pPr>
            <a:r>
              <a:rPr lang="en-US" dirty="0" smtClean="0"/>
              <a:t>e at .6 micron = .8      (vision system)</a:t>
            </a:r>
          </a:p>
          <a:p>
            <a:pPr marL="0" indent="0">
              <a:buNone/>
            </a:pPr>
            <a:r>
              <a:rPr lang="en-US" dirty="0" smtClean="0"/>
              <a:t>e at 3.9 micron = .4    (pyrometer)</a:t>
            </a:r>
          </a:p>
          <a:p>
            <a:pPr marL="0" indent="0">
              <a:buNone/>
            </a:pPr>
            <a:endParaRPr lang="en-US" dirty="0"/>
          </a:p>
          <a:p>
            <a:pPr marL="0" indent="0">
              <a:buNone/>
            </a:pPr>
            <a:r>
              <a:rPr lang="en-US" dirty="0" smtClean="0"/>
              <a:t>Selection of the exact value is difficult. If one</a:t>
            </a:r>
          </a:p>
          <a:p>
            <a:pPr marL="0" indent="0">
              <a:buNone/>
            </a:pPr>
            <a:r>
              <a:rPr lang="en-US" dirty="0" smtClean="0"/>
              <a:t>Selects .75 for the vision system and .35 for the pyrometer, the error associated with each is:</a:t>
            </a:r>
          </a:p>
          <a:p>
            <a:pPr marL="0" indent="0">
              <a:buNone/>
            </a:pPr>
            <a:r>
              <a:rPr lang="en-US" dirty="0" smtClean="0"/>
              <a:t>Vision -  (.8 - .75) / .8 = 6.25%</a:t>
            </a:r>
          </a:p>
          <a:p>
            <a:pPr marL="0" indent="0">
              <a:buNone/>
            </a:pPr>
            <a:r>
              <a:rPr lang="en-US" dirty="0" smtClean="0"/>
              <a:t>Pyrometer – (.4 - .35) / .4 = 12.5%</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842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Installation and Calibration</a:t>
            </a:r>
            <a:endParaRPr lang="en-US" dirty="0"/>
          </a:p>
        </p:txBody>
      </p:sp>
      <p:sp>
        <p:nvSpPr>
          <p:cNvPr id="3" name="Content Placeholder 2"/>
          <p:cNvSpPr>
            <a:spLocks noGrp="1"/>
          </p:cNvSpPr>
          <p:nvPr>
            <p:ph idx="1"/>
          </p:nvPr>
        </p:nvSpPr>
        <p:spPr>
          <a:xfrm>
            <a:off x="609600" y="2971800"/>
            <a:ext cx="8229600" cy="4525963"/>
          </a:xfrm>
        </p:spPr>
        <p:txBody>
          <a:bodyPr>
            <a:normAutofit/>
          </a:bodyPr>
          <a:lstStyle/>
          <a:p>
            <a:r>
              <a:rPr lang="en-US" dirty="0" smtClean="0"/>
              <a:t>Once the vision system is installed it remains stationary in relation to the inside of the furnace.</a:t>
            </a:r>
          </a:p>
          <a:p>
            <a:r>
              <a:rPr lang="en-US" dirty="0" smtClean="0"/>
              <a:t>After initial calibration system does not require recalibration if it remains in place.</a:t>
            </a:r>
          </a:p>
          <a:p>
            <a:r>
              <a:rPr lang="en-US" dirty="0" smtClean="0"/>
              <a:t>Initial calibration is done in reference to thermocouple or pyrometer reading.</a:t>
            </a:r>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81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Vision Features</a:t>
            </a:r>
            <a:endParaRPr lang="en-US" dirty="0"/>
          </a:p>
        </p:txBody>
      </p:sp>
      <p:sp>
        <p:nvSpPr>
          <p:cNvPr id="3" name="Content Placeholder 2"/>
          <p:cNvSpPr>
            <a:spLocks noGrp="1"/>
          </p:cNvSpPr>
          <p:nvPr>
            <p:ph idx="1"/>
          </p:nvPr>
        </p:nvSpPr>
        <p:spPr>
          <a:xfrm>
            <a:off x="533400" y="2352819"/>
            <a:ext cx="8382000" cy="4525963"/>
          </a:xfrm>
        </p:spPr>
        <p:txBody>
          <a:bodyPr>
            <a:normAutofit lnSpcReduction="10000"/>
          </a:bodyPr>
          <a:lstStyle/>
          <a:p>
            <a:r>
              <a:rPr lang="en-US" dirty="0" smtClean="0"/>
              <a:t>Analysis of any portion of the screen.</a:t>
            </a:r>
          </a:p>
          <a:p>
            <a:r>
              <a:rPr lang="en-US" dirty="0" smtClean="0"/>
              <a:t>Multiple analysis zones available</a:t>
            </a:r>
          </a:p>
          <a:p>
            <a:r>
              <a:rPr lang="en-US" dirty="0" smtClean="0"/>
              <a:t>Can measure temperature, flame size or flame detection in any zone. Zone area is analyzed, not just one point.</a:t>
            </a:r>
          </a:p>
          <a:p>
            <a:r>
              <a:rPr lang="en-US" dirty="0" smtClean="0"/>
              <a:t>Visual aspect of the technology allows operator to optimize detection settings. Measurement area is the same each time.</a:t>
            </a:r>
          </a:p>
          <a:p>
            <a:r>
              <a:rPr lang="en-US" dirty="0" smtClean="0"/>
              <a:t>Visual verification of upset conditions.</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2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Temperature Method</a:t>
            </a:r>
            <a:endParaRPr lang="en-US" dirty="0"/>
          </a:p>
        </p:txBody>
      </p:sp>
      <p:sp>
        <p:nvSpPr>
          <p:cNvPr id="3" name="Content Placeholder 2"/>
          <p:cNvSpPr>
            <a:spLocks noGrp="1"/>
          </p:cNvSpPr>
          <p:nvPr>
            <p:ph idx="1"/>
          </p:nvPr>
        </p:nvSpPr>
        <p:spPr>
          <a:xfrm>
            <a:off x="457200" y="2667000"/>
            <a:ext cx="8229600" cy="4525963"/>
          </a:xfrm>
        </p:spPr>
        <p:txBody>
          <a:bodyPr/>
          <a:lstStyle/>
          <a:p>
            <a:r>
              <a:rPr lang="en-US" dirty="0" smtClean="0"/>
              <a:t>Camera technology can evaluate temperature in two ways; Intensity measurement or RGB calibrated.</a:t>
            </a:r>
          </a:p>
          <a:p>
            <a:r>
              <a:rPr lang="en-US" dirty="0" smtClean="0"/>
              <a:t>In most cases intensity, especially over a short range, suffices.</a:t>
            </a:r>
          </a:p>
          <a:p>
            <a:r>
              <a:rPr lang="en-US" dirty="0" smtClean="0"/>
              <a:t>Camera can also be calibrated to the CIE scale and measure by color (Wavelength). </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10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94" y="1143000"/>
            <a:ext cx="8229600" cy="1143000"/>
          </a:xfrm>
        </p:spPr>
        <p:txBody>
          <a:bodyPr/>
          <a:lstStyle/>
          <a:p>
            <a:r>
              <a:rPr lang="en-US" dirty="0" smtClean="0"/>
              <a:t>Test Case Example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64" t="20191" r="32714" b="8000"/>
          <a:stretch/>
        </p:blipFill>
        <p:spPr bwMode="auto">
          <a:xfrm>
            <a:off x="1828800" y="2286000"/>
            <a:ext cx="5525588" cy="432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92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Test Case Data</a:t>
            </a:r>
            <a:endParaRPr lang="en-US" dirty="0"/>
          </a:p>
        </p:txBody>
      </p:sp>
      <p:sp>
        <p:nvSpPr>
          <p:cNvPr id="3" name="Content Placeholder 2"/>
          <p:cNvSpPr>
            <a:spLocks noGrp="1"/>
          </p:cNvSpPr>
          <p:nvPr>
            <p:ph idx="1"/>
          </p:nvPr>
        </p:nvSpPr>
        <p:spPr>
          <a:xfrm>
            <a:off x="457200" y="2590800"/>
            <a:ext cx="8229600" cy="4525963"/>
          </a:xfrm>
        </p:spPr>
        <p:txBody>
          <a:bodyPr/>
          <a:lstStyle/>
          <a:p>
            <a:r>
              <a:rPr lang="en-US" dirty="0" smtClean="0"/>
              <a:t>Previous slide shows an array of tubes with measurement zones overlaid.</a:t>
            </a:r>
          </a:p>
          <a:p>
            <a:r>
              <a:rPr lang="en-US" dirty="0" smtClean="0"/>
              <a:t>Each zone has its own output, in this case it is intensity via the Y component of the </a:t>
            </a:r>
            <a:r>
              <a:rPr lang="en-US" dirty="0" err="1" smtClean="0"/>
              <a:t>Yab</a:t>
            </a:r>
            <a:r>
              <a:rPr lang="en-US" dirty="0" smtClean="0"/>
              <a:t> scale</a:t>
            </a:r>
          </a:p>
          <a:p>
            <a:r>
              <a:rPr lang="en-US" dirty="0" smtClean="0"/>
              <a:t>The following slide shows repeatability of multiple thermal cycles.</a:t>
            </a:r>
          </a:p>
          <a:p>
            <a:r>
              <a:rPr lang="en-US" dirty="0" smtClean="0"/>
              <a:t>Y scale is 0 – 255 and repeatability is generally better than 2%.</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9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Repeatability of Result</a:t>
            </a:r>
            <a:endParaRPr lang="en-US" dirty="0"/>
          </a:p>
        </p:txBody>
      </p:sp>
      <p:sp>
        <p:nvSpPr>
          <p:cNvPr id="3" name="Content Placeholder 2"/>
          <p:cNvSpPr>
            <a:spLocks noGrp="1"/>
          </p:cNvSpPr>
          <p:nvPr>
            <p:ph idx="1"/>
          </p:nvPr>
        </p:nvSpPr>
        <p:spPr>
          <a:xfrm>
            <a:off x="457200" y="1524000"/>
            <a:ext cx="8229600" cy="4602163"/>
          </a:xfrm>
        </p:spPr>
        <p:txBody>
          <a:bodyPr/>
          <a:lstStyle/>
          <a:p>
            <a:pPr marL="0" indent="0">
              <a:buNone/>
            </a:pP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14" t="20952" r="22322" b="17333"/>
          <a:stretch/>
        </p:blipFill>
        <p:spPr bwMode="auto">
          <a:xfrm>
            <a:off x="533400" y="1661752"/>
            <a:ext cx="7600405" cy="455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680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fontScale="90000"/>
          </a:bodyPr>
          <a:lstStyle/>
          <a:p>
            <a:r>
              <a:rPr lang="en-US" dirty="0" smtClean="0"/>
              <a:t>Flame Size and Detection</a:t>
            </a:r>
            <a:br>
              <a:rPr lang="en-US" dirty="0" smtClean="0"/>
            </a:br>
            <a:r>
              <a:rPr lang="en-US" dirty="0" smtClean="0"/>
              <a:t>Rotary Kiln</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72" t="44952" r="31536" b="33334"/>
          <a:stretch/>
        </p:blipFill>
        <p:spPr bwMode="auto">
          <a:xfrm>
            <a:off x="228600" y="3200400"/>
            <a:ext cx="8686800" cy="331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287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Rotary Kiln</a:t>
            </a:r>
            <a:endParaRPr lang="en-US" dirty="0"/>
          </a:p>
        </p:txBody>
      </p:sp>
      <p:sp>
        <p:nvSpPr>
          <p:cNvPr id="3" name="Content Placeholder 2"/>
          <p:cNvSpPr>
            <a:spLocks noGrp="1"/>
          </p:cNvSpPr>
          <p:nvPr>
            <p:ph idx="1"/>
          </p:nvPr>
        </p:nvSpPr>
        <p:spPr>
          <a:xfrm>
            <a:off x="533400" y="2743200"/>
            <a:ext cx="8229600" cy="4525963"/>
          </a:xfrm>
        </p:spPr>
        <p:txBody>
          <a:bodyPr/>
          <a:lstStyle/>
          <a:p>
            <a:r>
              <a:rPr lang="en-US" dirty="0" smtClean="0"/>
              <a:t>The previous slide shows a live image next to a digitized image of the kiln. The flame capture is made by visually discerning the difference between flame and background and setting the image thresholds accordingly.</a:t>
            </a:r>
          </a:p>
          <a:p>
            <a:r>
              <a:rPr lang="en-US" dirty="0" smtClean="0"/>
              <a:t>Image can produce a flame size or area as well as a temperature (Average or maximum)</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727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2514600"/>
            <a:ext cx="8229600" cy="4525963"/>
          </a:xfrm>
        </p:spPr>
        <p:txBody>
          <a:bodyPr/>
          <a:lstStyle/>
          <a:p>
            <a:r>
              <a:rPr lang="en-US" dirty="0" smtClean="0"/>
              <a:t>Vision presents features and options that expand the capability of high temperature thermography. Visual confirmation of the system set up and results are enormous benefits in trusting data. Two dimensional capability of the system is also beneficial in assessing temperature on a locally average basis and not by a single point.</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494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189038"/>
          </a:xfrm>
        </p:spPr>
        <p:txBody>
          <a:bodyPr/>
          <a:lstStyle/>
          <a:p>
            <a:r>
              <a:rPr lang="en-US" dirty="0" smtClean="0"/>
              <a:t>Introduction</a:t>
            </a:r>
            <a:endParaRPr lang="en-US" dirty="0"/>
          </a:p>
        </p:txBody>
      </p:sp>
      <p:sp>
        <p:nvSpPr>
          <p:cNvPr id="3" name="Content Placeholder 2"/>
          <p:cNvSpPr>
            <a:spLocks noGrp="1"/>
          </p:cNvSpPr>
          <p:nvPr>
            <p:ph idx="1"/>
          </p:nvPr>
        </p:nvSpPr>
        <p:spPr>
          <a:xfrm>
            <a:off x="457200" y="3048000"/>
            <a:ext cx="8229600" cy="3078163"/>
          </a:xfrm>
        </p:spPr>
        <p:txBody>
          <a:bodyPr/>
          <a:lstStyle/>
          <a:p>
            <a:r>
              <a:rPr lang="en-US" dirty="0" smtClean="0"/>
              <a:t>Vision enables temperature analysis capability to all portions of the viewing screen.</a:t>
            </a:r>
          </a:p>
          <a:p>
            <a:r>
              <a:rPr lang="en-US" dirty="0" smtClean="0"/>
              <a:t>Flame detection and size analysis</a:t>
            </a:r>
          </a:p>
          <a:p>
            <a:r>
              <a:rPr lang="en-US" dirty="0" smtClean="0"/>
              <a:t>Tube movement / distortion</a:t>
            </a:r>
          </a:p>
          <a:p>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02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Temp System Fundamentals</a:t>
            </a:r>
            <a:endParaRPr lang="en-US" dirty="0"/>
          </a:p>
        </p:txBody>
      </p:sp>
      <p:sp>
        <p:nvSpPr>
          <p:cNvPr id="3" name="Content Placeholder 2"/>
          <p:cNvSpPr>
            <a:spLocks noGrp="1"/>
          </p:cNvSpPr>
          <p:nvPr>
            <p:ph type="subTitle" idx="1"/>
          </p:nvPr>
        </p:nvSpPr>
        <p:spPr/>
        <p:txBody>
          <a:bodyPr>
            <a:normAutofit fontScale="70000" lnSpcReduction="20000"/>
          </a:bodyPr>
          <a:lstStyle/>
          <a:p>
            <a:r>
              <a:rPr lang="en-US" dirty="0" smtClean="0"/>
              <a:t>Sacrificial protective shield at camera tip.</a:t>
            </a:r>
          </a:p>
          <a:p>
            <a:r>
              <a:rPr lang="en-US" dirty="0" smtClean="0"/>
              <a:t>High temperature capable lens system</a:t>
            </a:r>
          </a:p>
          <a:p>
            <a:r>
              <a:rPr lang="en-US" dirty="0" smtClean="0"/>
              <a:t>Fused glass boundary separates internal from external environment and allows for both WP and EXP system ratings.</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63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143000"/>
          </a:xfrm>
        </p:spPr>
        <p:txBody>
          <a:bodyPr/>
          <a:lstStyle/>
          <a:p>
            <a:r>
              <a:rPr lang="en-US" dirty="0" smtClean="0"/>
              <a:t>Typical High Temp Camera System</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7467600" cy="248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40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Thermal Design	</a:t>
            </a:r>
            <a:endParaRPr lang="en-US" dirty="0"/>
          </a:p>
        </p:txBody>
      </p:sp>
      <p:sp>
        <p:nvSpPr>
          <p:cNvPr id="3" name="Content Placeholder 2"/>
          <p:cNvSpPr>
            <a:spLocks noGrp="1"/>
          </p:cNvSpPr>
          <p:nvPr>
            <p:ph idx="1"/>
          </p:nvPr>
        </p:nvSpPr>
        <p:spPr>
          <a:xfrm>
            <a:off x="457200" y="2971800"/>
            <a:ext cx="8229600" cy="3306763"/>
          </a:xfrm>
        </p:spPr>
        <p:txBody>
          <a:bodyPr/>
          <a:lstStyle/>
          <a:p>
            <a:r>
              <a:rPr lang="en-US" dirty="0" smtClean="0"/>
              <a:t>Correct installation is a critical component of the thermal design.</a:t>
            </a:r>
          </a:p>
          <a:p>
            <a:r>
              <a:rPr lang="en-US" dirty="0" smtClean="0"/>
              <a:t>Location of lens tip back in the refractory minimizes the radiation and convective exposure and thus the heat load.</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09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dirty="0" smtClean="0"/>
              <a:t>Typical Installation Detail</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193562"/>
            <a:ext cx="5499393" cy="520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013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r>
              <a:rPr lang="en-US" dirty="0" smtClean="0"/>
              <a:t>Thermometry Fundamentals</a:t>
            </a:r>
            <a:endParaRPr lang="en-US" dirty="0"/>
          </a:p>
        </p:txBody>
      </p:sp>
      <p:sp>
        <p:nvSpPr>
          <p:cNvPr id="3" name="Content Placeholder 2"/>
          <p:cNvSpPr>
            <a:spLocks noGrp="1"/>
          </p:cNvSpPr>
          <p:nvPr>
            <p:ph idx="1"/>
          </p:nvPr>
        </p:nvSpPr>
        <p:spPr>
          <a:xfrm>
            <a:off x="457200" y="3398837"/>
            <a:ext cx="8229600" cy="3459163"/>
          </a:xfrm>
        </p:spPr>
        <p:txBody>
          <a:bodyPr>
            <a:normAutofit fontScale="92500" lnSpcReduction="10000"/>
          </a:bodyPr>
          <a:lstStyle/>
          <a:p>
            <a:r>
              <a:rPr lang="en-US" dirty="0" smtClean="0"/>
              <a:t>Objects radiate energy across a wide spectrum including the visible band (above ~1000 F)</a:t>
            </a:r>
          </a:p>
          <a:p>
            <a:r>
              <a:rPr lang="en-US" dirty="0" smtClean="0"/>
              <a:t>As temperature increases the power curve shifts left toward the shorter wavelengths.</a:t>
            </a:r>
          </a:p>
          <a:p>
            <a:r>
              <a:rPr lang="en-US" dirty="0" smtClean="0"/>
              <a:t>Measuring the intensity of radiation at any given wavelength reveals the temperature of the object (assuming </a:t>
            </a:r>
            <a:r>
              <a:rPr lang="en-US" dirty="0" err="1" smtClean="0"/>
              <a:t>emmissivity</a:t>
            </a:r>
            <a:r>
              <a:rPr lang="en-US" dirty="0" smtClean="0"/>
              <a:t> is known).</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19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06" y="1676400"/>
            <a:ext cx="8229600" cy="1143000"/>
          </a:xfrm>
        </p:spPr>
        <p:txBody>
          <a:bodyPr/>
          <a:lstStyle/>
          <a:p>
            <a:r>
              <a:rPr lang="en-US" dirty="0" smtClean="0"/>
              <a:t>Power Curve </a:t>
            </a:r>
            <a:r>
              <a:rPr lang="en-US" dirty="0" err="1" smtClean="0"/>
              <a:t>vs</a:t>
            </a:r>
            <a:r>
              <a:rPr lang="en-US" dirty="0" smtClean="0"/>
              <a:t> Temperature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735" y="2590800"/>
            <a:ext cx="887626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06"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36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Short Spectrum Measurement</a:t>
            </a:r>
            <a:endParaRPr lang="en-US" dirty="0"/>
          </a:p>
        </p:txBody>
      </p:sp>
      <p:sp>
        <p:nvSpPr>
          <p:cNvPr id="3" name="Content Placeholder 2"/>
          <p:cNvSpPr>
            <a:spLocks noGrp="1"/>
          </p:cNvSpPr>
          <p:nvPr>
            <p:ph idx="1"/>
          </p:nvPr>
        </p:nvSpPr>
        <p:spPr>
          <a:xfrm>
            <a:off x="457200" y="2590800"/>
            <a:ext cx="8229600" cy="4525963"/>
          </a:xfrm>
        </p:spPr>
        <p:txBody>
          <a:bodyPr/>
          <a:lstStyle/>
          <a:p>
            <a:r>
              <a:rPr lang="en-US" dirty="0" smtClean="0"/>
              <a:t>Intensity of radiation coming from an object is dependent upon its </a:t>
            </a:r>
            <a:r>
              <a:rPr lang="en-US" dirty="0" err="1" smtClean="0"/>
              <a:t>emmissivity</a:t>
            </a:r>
            <a:r>
              <a:rPr lang="en-US" dirty="0" smtClean="0"/>
              <a:t>.</a:t>
            </a:r>
          </a:p>
          <a:p>
            <a:r>
              <a:rPr lang="en-US" dirty="0" err="1" smtClean="0"/>
              <a:t>Emmissivity</a:t>
            </a:r>
            <a:r>
              <a:rPr lang="en-US" dirty="0" smtClean="0"/>
              <a:t> is wavelength dependent and has a larger value at the shorter wavelengths.</a:t>
            </a:r>
          </a:p>
          <a:p>
            <a:r>
              <a:rPr lang="en-US" dirty="0" smtClean="0"/>
              <a:t>If </a:t>
            </a:r>
            <a:r>
              <a:rPr lang="en-US" dirty="0" err="1" smtClean="0"/>
              <a:t>emmissivity</a:t>
            </a:r>
            <a:r>
              <a:rPr lang="en-US" dirty="0" smtClean="0"/>
              <a:t> changes over time, due to surface changes, it is more accurate to use short wavelength (visible) instrumentation in order to minimize the error.</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87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654</Words>
  <Application>Microsoft Office PowerPoint</Application>
  <PresentationFormat>On-screen Show (4:3)</PresentationFormat>
  <Paragraphs>61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Ethylene Furnace High Temperature Cameras</vt:lpstr>
      <vt:lpstr>Introduction</vt:lpstr>
      <vt:lpstr>High Temp System Fundamentals</vt:lpstr>
      <vt:lpstr>Typical High Temp Camera System</vt:lpstr>
      <vt:lpstr>Thermal Design </vt:lpstr>
      <vt:lpstr>Typical Installation Detail</vt:lpstr>
      <vt:lpstr>Thermometry Fundamentals</vt:lpstr>
      <vt:lpstr>Power Curve vs Temperature</vt:lpstr>
      <vt:lpstr>Short Spectrum Measurement</vt:lpstr>
      <vt:lpstr>Example of Emmissivity Error</vt:lpstr>
      <vt:lpstr>Installation and Calibration</vt:lpstr>
      <vt:lpstr>Vision Features</vt:lpstr>
      <vt:lpstr>Temperature Method</vt:lpstr>
      <vt:lpstr>Test Case Example</vt:lpstr>
      <vt:lpstr>Test Case Data</vt:lpstr>
      <vt:lpstr>Repeatability of Result</vt:lpstr>
      <vt:lpstr>Flame Size and Detection Rotary Kiln</vt:lpstr>
      <vt:lpstr>Rotary Kiln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Ethylene Furnace High Temperature Cameras</dc:title>
  <dc:creator>Paul O'Brien</dc:creator>
  <cp:lastModifiedBy>Jena Woodward</cp:lastModifiedBy>
  <cp:revision>21</cp:revision>
  <dcterms:created xsi:type="dcterms:W3CDTF">2013-04-10T18:42:56Z</dcterms:created>
  <dcterms:modified xsi:type="dcterms:W3CDTF">2013-05-01T12:28:44Z</dcterms:modified>
</cp:coreProperties>
</file>