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75" r:id="rId6"/>
    <p:sldId id="276" r:id="rId7"/>
    <p:sldId id="272" r:id="rId8"/>
    <p:sldId id="274" r:id="rId9"/>
    <p:sldId id="262" r:id="rId10"/>
    <p:sldId id="273" r:id="rId11"/>
    <p:sldId id="271" r:id="rId12"/>
    <p:sldId id="261" r:id="rId13"/>
    <p:sldId id="270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0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94E24-7A60-4B55-850C-CD869041045E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60D7F-5C57-4C6C-9A15-EEF44016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B01E12-3885-4FD1-9730-D754F7E1CF39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BDB07-4903-482E-BD0C-9485DAFE9B6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3AF7A-7623-496C-B2D3-13B55DEAC37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3AF7A-7623-496C-B2D3-13B55DEAC37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3AF7A-7623-496C-B2D3-13B55DEAC37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926EC-EF94-4C52-847B-AB1B42E2196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93F-64E0-4C05-BB2A-94E36E48EDB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0E76-F548-4792-A07F-CF76BA3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6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93F-64E0-4C05-BB2A-94E36E48EDB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0E76-F548-4792-A07F-CF76BA3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93F-64E0-4C05-BB2A-94E36E48EDB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0E76-F548-4792-A07F-CF76BA3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49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1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93F-64E0-4C05-BB2A-94E36E48EDB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0E76-F548-4792-A07F-CF76BA3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93F-64E0-4C05-BB2A-94E36E48EDB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0E76-F548-4792-A07F-CF76BA3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7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93F-64E0-4C05-BB2A-94E36E48EDB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0E76-F548-4792-A07F-CF76BA3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2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93F-64E0-4C05-BB2A-94E36E48EDB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0E76-F548-4792-A07F-CF76BA3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0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93F-64E0-4C05-BB2A-94E36E48EDB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0E76-F548-4792-A07F-CF76BA3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93F-64E0-4C05-BB2A-94E36E48EDB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0E76-F548-4792-A07F-CF76BA3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5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93F-64E0-4C05-BB2A-94E36E48EDB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0E76-F548-4792-A07F-CF76BA3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93F-64E0-4C05-BB2A-94E36E48EDB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0E76-F548-4792-A07F-CF76BA3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8B93F-64E0-4C05-BB2A-94E36E48EDB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0E76-F548-4792-A07F-CF76BA30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3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mcanty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Inline System to Detect Hydrates, Wax and Sand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Thomas M. Canty PE</a:t>
            </a:r>
            <a:br>
              <a:rPr lang="en-US" dirty="0" smtClean="0"/>
            </a:br>
            <a:r>
              <a:rPr lang="en-US" dirty="0" smtClean="0"/>
              <a:t>J.M. Canty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6324600" cy="868362"/>
          </a:xfrm>
        </p:spPr>
        <p:txBody>
          <a:bodyPr/>
          <a:lstStyle/>
          <a:p>
            <a:pPr eaLnBrk="1" hangingPunct="1"/>
            <a:r>
              <a:rPr lang="en-US" smtClean="0"/>
              <a:t>Typical In-Line System</a:t>
            </a:r>
          </a:p>
        </p:txBody>
      </p:sp>
      <p:pic>
        <p:nvPicPr>
          <p:cNvPr id="6147" name="Picture 5" descr="Vision System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" r="33388" b="32700"/>
          <a:stretch>
            <a:fillRect/>
          </a:stretch>
        </p:blipFill>
        <p:spPr>
          <a:xfrm>
            <a:off x="0" y="1219200"/>
            <a:ext cx="76200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14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6477001"/>
            <a:ext cx="85344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152400"/>
            <a:ext cx="85344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22031" y="2286000"/>
            <a:ext cx="837027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IE" dirty="0" smtClean="0"/>
              <a:t>In order to provide consistent measurements, the barrier between the process and the sensor must remain clean </a:t>
            </a:r>
          </a:p>
          <a:p>
            <a:pPr>
              <a:spcBef>
                <a:spcPct val="20000"/>
              </a:spcBef>
            </a:pPr>
            <a:endParaRPr lang="en-IE" dirty="0" smtClean="0"/>
          </a:p>
          <a:p>
            <a:pPr>
              <a:spcBef>
                <a:spcPct val="20000"/>
              </a:spcBef>
            </a:pPr>
            <a:endParaRPr lang="en-IE" dirty="0" smtClean="0"/>
          </a:p>
          <a:p>
            <a:pPr>
              <a:spcBef>
                <a:spcPct val="20000"/>
              </a:spcBef>
            </a:pPr>
            <a:endParaRPr lang="en-IE" dirty="0" smtClean="0"/>
          </a:p>
          <a:p>
            <a:pPr>
              <a:spcBef>
                <a:spcPct val="20000"/>
              </a:spcBef>
            </a:pPr>
            <a:endParaRPr lang="en-IE" dirty="0"/>
          </a:p>
          <a:p>
            <a:pPr>
              <a:spcBef>
                <a:spcPct val="20000"/>
              </a:spcBef>
            </a:pPr>
            <a:endParaRPr lang="en-IE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92369" y="1371600"/>
            <a:ext cx="77724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 Measurement – Challenges </a:t>
            </a:r>
          </a:p>
          <a:p>
            <a:pPr algn="ctr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Fouling of Process Barrier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22031" y="3200400"/>
            <a:ext cx="81592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IE" dirty="0"/>
              <a:t> </a:t>
            </a:r>
            <a:r>
              <a:rPr lang="en-IE" dirty="0" smtClean="0"/>
              <a:t>               Solution:</a:t>
            </a:r>
          </a:p>
          <a:p>
            <a:pPr>
              <a:spcBef>
                <a:spcPct val="20000"/>
              </a:spcBef>
            </a:pPr>
            <a:r>
              <a:rPr lang="en-IE" dirty="0" smtClean="0"/>
              <a:t>                Fusion of glass to metal                                Jet Spray Ring</a:t>
            </a:r>
          </a:p>
          <a:p>
            <a:pPr>
              <a:spcBef>
                <a:spcPct val="20000"/>
              </a:spcBef>
            </a:pPr>
            <a:endParaRPr lang="en-IE" dirty="0" smtClean="0"/>
          </a:p>
          <a:p>
            <a:pPr>
              <a:spcBef>
                <a:spcPct val="20000"/>
              </a:spcBef>
            </a:pPr>
            <a:endParaRPr lang="en-IE" dirty="0" smtClean="0"/>
          </a:p>
          <a:p>
            <a:pPr>
              <a:spcBef>
                <a:spcPct val="20000"/>
              </a:spcBef>
            </a:pPr>
            <a:endParaRPr lang="en-IE" dirty="0" smtClean="0"/>
          </a:p>
          <a:p>
            <a:pPr>
              <a:spcBef>
                <a:spcPct val="20000"/>
              </a:spcBef>
            </a:pPr>
            <a:endParaRPr lang="en-IE" dirty="0" smtClean="0"/>
          </a:p>
          <a:p>
            <a:pPr>
              <a:spcBef>
                <a:spcPct val="20000"/>
              </a:spcBef>
            </a:pPr>
            <a:endParaRPr lang="en-IE" dirty="0"/>
          </a:p>
          <a:p>
            <a:pPr>
              <a:spcBef>
                <a:spcPct val="20000"/>
              </a:spcBef>
            </a:pPr>
            <a:endParaRPr lang="en-IE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446" y="4038601"/>
            <a:ext cx="2338754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5046" y="3962400"/>
            <a:ext cx="27432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/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resolution CCD  1600 x 1200 Pixel</a:t>
            </a:r>
          </a:p>
          <a:p>
            <a:r>
              <a:rPr lang="en-US" dirty="0" smtClean="0"/>
              <a:t>GigE transmission-Ethernet</a:t>
            </a:r>
          </a:p>
          <a:p>
            <a:r>
              <a:rPr lang="en-US" dirty="0" smtClean="0"/>
              <a:t>High resolution lens to.7 micron</a:t>
            </a:r>
          </a:p>
          <a:p>
            <a:r>
              <a:rPr lang="en-US" dirty="0" smtClean="0"/>
              <a:t>Shutter speed to 1/100,000 sec</a:t>
            </a:r>
          </a:p>
          <a:p>
            <a:r>
              <a:rPr lang="en-US" dirty="0" smtClean="0"/>
              <a:t>Software capability to do size, shape and color analysis.</a:t>
            </a:r>
          </a:p>
          <a:p>
            <a:r>
              <a:rPr lang="en-US" dirty="0" smtClean="0"/>
              <a:t>Operator adjustable based on view.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6477001"/>
            <a:ext cx="85344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152400"/>
            <a:ext cx="85344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92369" y="1371600"/>
            <a:ext cx="7772400" cy="457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Measurement – Challenges </a:t>
            </a:r>
          </a:p>
          <a:p>
            <a:pPr algn="ctr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Reliability of Measurement 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2369" y="2362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IE" dirty="0" smtClean="0"/>
              <a:t>As there is various particulate suspended within the fluid, there needs to be some certainty that what the system is measuring is correct</a:t>
            </a:r>
          </a:p>
          <a:p>
            <a:pPr>
              <a:spcBef>
                <a:spcPct val="20000"/>
              </a:spcBef>
            </a:pPr>
            <a:endParaRPr lang="en-IE" dirty="0" smtClean="0"/>
          </a:p>
          <a:p>
            <a:pPr>
              <a:spcBef>
                <a:spcPct val="20000"/>
              </a:spcBef>
            </a:pPr>
            <a:endParaRPr lang="en-IE" dirty="0"/>
          </a:p>
          <a:p>
            <a:pPr>
              <a:spcBef>
                <a:spcPct val="20000"/>
              </a:spcBef>
            </a:pPr>
            <a:endParaRPr lang="en-IE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22031" y="3200400"/>
            <a:ext cx="379827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IE" dirty="0" smtClean="0"/>
              <a:t> Solution:</a:t>
            </a:r>
          </a:p>
          <a:p>
            <a:pPr>
              <a:spcBef>
                <a:spcPct val="20000"/>
              </a:spcBef>
            </a:pPr>
            <a:endParaRPr lang="en-IE" dirty="0" smtClean="0"/>
          </a:p>
          <a:p>
            <a:pPr>
              <a:spcBef>
                <a:spcPct val="20000"/>
              </a:spcBef>
            </a:pPr>
            <a:r>
              <a:rPr lang="en-IE" dirty="0" smtClean="0"/>
              <a:t>Software algorithms to identify and distinguish between different particulate types to provide size and concentration data for both hydrocarbons and solids</a:t>
            </a:r>
          </a:p>
          <a:p>
            <a:pPr>
              <a:spcBef>
                <a:spcPct val="20000"/>
              </a:spcBef>
            </a:pPr>
            <a:endParaRPr lang="en-IE" dirty="0" smtClean="0"/>
          </a:p>
          <a:p>
            <a:pPr>
              <a:spcBef>
                <a:spcPct val="20000"/>
              </a:spcBef>
            </a:pPr>
            <a:r>
              <a:rPr lang="en-IE" dirty="0" smtClean="0"/>
              <a:t>Visual Verification</a:t>
            </a:r>
          </a:p>
          <a:p>
            <a:pPr>
              <a:spcBef>
                <a:spcPct val="20000"/>
              </a:spcBef>
            </a:pPr>
            <a:endParaRPr lang="en-IE" dirty="0" smtClean="0"/>
          </a:p>
          <a:p>
            <a:pPr>
              <a:spcBef>
                <a:spcPct val="20000"/>
              </a:spcBef>
            </a:pPr>
            <a:endParaRPr lang="en-IE" dirty="0" smtClean="0"/>
          </a:p>
          <a:p>
            <a:pPr>
              <a:spcBef>
                <a:spcPct val="20000"/>
              </a:spcBef>
            </a:pPr>
            <a:endParaRPr lang="en-IE" dirty="0" smtClean="0"/>
          </a:p>
          <a:p>
            <a:pPr>
              <a:spcBef>
                <a:spcPct val="20000"/>
              </a:spcBef>
            </a:pPr>
            <a:endParaRPr lang="en-IE" dirty="0"/>
          </a:p>
          <a:p>
            <a:pPr>
              <a:spcBef>
                <a:spcPct val="20000"/>
              </a:spcBef>
            </a:pPr>
            <a:endParaRPr lang="en-IE" dirty="0"/>
          </a:p>
        </p:txBody>
      </p:sp>
      <p:pic>
        <p:nvPicPr>
          <p:cNvPr id="10" name="Picture 8" descr="OIW Diffrent Particl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0646" y="3124200"/>
            <a:ext cx="406635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14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Analysis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Basic Particle Size:                                 </a:t>
            </a:r>
          </a:p>
          <a:p>
            <a:pPr marL="0" indent="0">
              <a:buNone/>
            </a:pPr>
            <a:r>
              <a:rPr lang="en-US" dirty="0" smtClean="0"/>
              <a:t>	Major / Minor Diameters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Shape Qualifiers: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Aspect Ratio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Circularity (Perimeter / Area)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Type Qualifiers: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Color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Transparency</a:t>
            </a: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70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Aspect Ratio – Sphere = 1, Needle = 5</a:t>
            </a:r>
          </a:p>
          <a:p>
            <a:r>
              <a:rPr lang="en-US" dirty="0" smtClean="0"/>
              <a:t>Circularity – Sphere = 1/d, Square = 4/d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Hydrates in Oil ~ 2/d (large perimeter 		due to transparent center)</a:t>
            </a:r>
          </a:p>
          <a:p>
            <a:r>
              <a:rPr lang="en-US" dirty="0" smtClean="0"/>
              <a:t>This filter can be used to detect particle agglomerations as well.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39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Presence of Hydrates and Wax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rcRect l="5898" t="22621" r="55385" b="4000"/>
          <a:stretch/>
        </p:blipFill>
        <p:spPr bwMode="auto">
          <a:xfrm>
            <a:off x="751142" y="1600200"/>
            <a:ext cx="7641715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90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Hydrates, circular heavy walled rings, are easily distinguished from oil due to their hollow centers. This yields a circularity value that is easily distinguishable from other type particles.</a:t>
            </a:r>
          </a:p>
          <a:p>
            <a:r>
              <a:rPr lang="en-US" dirty="0" smtClean="0"/>
              <a:t>The wax formations are also distinguishable by size, circularity and transparency.</a:t>
            </a:r>
          </a:p>
        </p:txBody>
      </p:sp>
    </p:spTree>
    <p:extLst>
      <p:ext uri="{BB962C8B-B14F-4D97-AF65-F5344CB8AC3E}">
        <p14:creationId xmlns:p14="http://schemas.microsoft.com/office/powerpoint/2010/main" val="17761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4" t="15429" r="27786" b="23394"/>
          <a:stretch/>
        </p:blipFill>
        <p:spPr bwMode="auto">
          <a:xfrm>
            <a:off x="457200" y="1600200"/>
            <a:ext cx="8305800" cy="455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0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Image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image is highly magnified. Sand appears as generally crystalline shapes.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Through filter application it is distinguishable from wax, oil and hydrates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Vision technology opens a wide range of application in the oil and gas industry. The visual component allows the operator, and software, to distinguish between oil/water, hydrates, wax and sand.</a:t>
            </a:r>
          </a:p>
          <a:p>
            <a:r>
              <a:rPr lang="en-US" dirty="0" smtClean="0"/>
              <a:t>The visual component of the technology allows for classification by shape, color and transparency which is what is needed for classification of these constituents.</a:t>
            </a:r>
          </a:p>
          <a:p>
            <a:r>
              <a:rPr lang="en-US" dirty="0" smtClean="0"/>
              <a:t>Fused Glass-to-Metal process lens enables, clear, clean and high pressure access to process.</a:t>
            </a:r>
          </a:p>
        </p:txBody>
      </p:sp>
    </p:spTree>
    <p:extLst>
      <p:ext uri="{BB962C8B-B14F-4D97-AF65-F5344CB8AC3E}">
        <p14:creationId xmlns:p14="http://schemas.microsoft.com/office/powerpoint/2010/main" val="14725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Visual technology provides the means to identify and classify process flow components.</a:t>
            </a:r>
          </a:p>
          <a:p>
            <a:r>
              <a:rPr lang="en-US" dirty="0" smtClean="0"/>
              <a:t>Particle size and concentration can be determined in an accurate way. Size is determined generally by minor diameter which has the highest correlation to sieves.</a:t>
            </a:r>
          </a:p>
          <a:p>
            <a:r>
              <a:rPr lang="en-US" dirty="0" smtClean="0"/>
              <a:t>Other technologies compute curve shapes based on statistical norms. Vision gives the actual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304800" y="6477001"/>
            <a:ext cx="85344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304800" y="152400"/>
            <a:ext cx="85344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524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This concludes the Presentation!</a:t>
            </a: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1447800" y="28956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dirty="0"/>
              <a:t>Thanks for choosing CANTY</a:t>
            </a:r>
            <a:r>
              <a:rPr lang="en-US" sz="3200" dirty="0" smtClean="0"/>
              <a:t>!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3200" dirty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dirty="0" smtClean="0"/>
              <a:t>See us in the Exhibitor Hall </a:t>
            </a:r>
            <a:endParaRPr lang="en-US" sz="3200" dirty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3200" dirty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dirty="0"/>
              <a:t>For Further Information on this product please visit  </a:t>
            </a:r>
            <a:r>
              <a:rPr lang="en-US" sz="3200" dirty="0">
                <a:solidFill>
                  <a:srgbClr val="0000FF"/>
                </a:solidFill>
                <a:hlinkClick r:id="rId3"/>
              </a:rPr>
              <a:t>www.jmcanty.com</a:t>
            </a:r>
            <a:r>
              <a:rPr lang="en-US" sz="3200" dirty="0"/>
              <a:t>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3200" dirty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18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 of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Illumination – bright, consistent</a:t>
            </a:r>
          </a:p>
          <a:p>
            <a:r>
              <a:rPr lang="en-US" dirty="0" smtClean="0"/>
              <a:t>Camera/Lens – High resolution camera and  optics for accurate measurement.</a:t>
            </a:r>
          </a:p>
          <a:p>
            <a:r>
              <a:rPr lang="en-US" dirty="0" smtClean="0"/>
              <a:t>Rugged process lens which remains clean in the process flow, provides high pressure capabilities and can withstand extreme installation characteristics such as high and low temperature and vibration.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Illumination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152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2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04800" y="6477001"/>
            <a:ext cx="85344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04800" y="152400"/>
            <a:ext cx="85344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9108" y="1295400"/>
            <a:ext cx="228453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4215" y="4114800"/>
            <a:ext cx="2391508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351692" y="1295401"/>
            <a:ext cx="5064369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IE" dirty="0"/>
              <a:t>Lighting is critical for any vision based system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IE" dirty="0"/>
              <a:t>Canty have being doing process lighting for well over 30 years – part of our core business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IE" dirty="0"/>
              <a:t>Would not be so confident in our vision based technique without our lighting expertise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anty_title with 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534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304800" y="6477001"/>
            <a:ext cx="85344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304800" y="152400"/>
            <a:ext cx="85344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061" y="2971800"/>
            <a:ext cx="734450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914400" y="1219201"/>
            <a:ext cx="661181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IE"/>
              <a:t>Canty’s Fused Glass Technology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IE"/>
              <a:t>Fusion of glass to metal – one piece construction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IE"/>
              <a:t>Critical to our vision based technique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/>
              <a:t>Pressures to 10,000 PSI,  Temp -450 to 800</a:t>
            </a:r>
            <a:r>
              <a:rPr lang="en-US">
                <a:cs typeface="Arial" charset="0"/>
              </a:rPr>
              <a:t>ºF</a:t>
            </a:r>
          </a:p>
        </p:txBody>
      </p:sp>
    </p:spTree>
    <p:extLst>
      <p:ext uri="{BB962C8B-B14F-4D97-AF65-F5344CB8AC3E}">
        <p14:creationId xmlns:p14="http://schemas.microsoft.com/office/powerpoint/2010/main" val="8399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6477001"/>
            <a:ext cx="8534400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152400"/>
            <a:ext cx="85344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92369" y="1371600"/>
            <a:ext cx="77724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Lab and Portable imaging analyzer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2369" y="2057400"/>
            <a:ext cx="288387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IE" dirty="0" smtClean="0"/>
          </a:p>
          <a:p>
            <a:pPr>
              <a:spcBef>
                <a:spcPct val="20000"/>
              </a:spcBef>
            </a:pPr>
            <a:endParaRPr lang="en-IE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4307" y="2133600"/>
            <a:ext cx="5033596" cy="415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17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b="1" u="none" dirty="0" smtClean="0"/>
              <a:t>Canty  </a:t>
            </a:r>
            <a:r>
              <a:rPr lang="en-US" sz="3600" b="1" u="none" dirty="0" err="1" smtClean="0"/>
              <a:t>MicroFlow</a:t>
            </a:r>
            <a:r>
              <a:rPr lang="en-US" sz="3600" b="1" u="none" dirty="0" smtClean="0"/>
              <a:t> Cell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2"/>
            <a:ext cx="6629400" cy="3535363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en-US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"/>
          <a:stretch>
            <a:fillRect/>
          </a:stretch>
        </p:blipFill>
        <p:spPr bwMode="auto">
          <a:xfrm>
            <a:off x="685800" y="2057400"/>
            <a:ext cx="7772400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39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In-Line System</a:t>
            </a:r>
            <a:endParaRPr lang="en-US" dirty="0"/>
          </a:p>
        </p:txBody>
      </p:sp>
      <p:pic>
        <p:nvPicPr>
          <p:cNvPr id="4" name="Content Placeholder 3" descr="FLOWCELL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4681"/>
            <a:ext cx="8229600" cy="3457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53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766</Words>
  <Application>Microsoft Office PowerPoint</Application>
  <PresentationFormat>On-screen Show (4:3)</PresentationFormat>
  <Paragraphs>99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Inline System to Detect Hydrates, Wax and Sand  Thomas M. Canty PE J.M. Canty Inc.</vt:lpstr>
      <vt:lpstr>Introduction</vt:lpstr>
      <vt:lpstr>Fundamentals of Vision</vt:lpstr>
      <vt:lpstr>Illumination</vt:lpstr>
      <vt:lpstr>PowerPoint Presentation</vt:lpstr>
      <vt:lpstr>PowerPoint Presentation</vt:lpstr>
      <vt:lpstr>PowerPoint Presentation</vt:lpstr>
      <vt:lpstr>Canty  MicroFlow Cell</vt:lpstr>
      <vt:lpstr>Typical In-Line System</vt:lpstr>
      <vt:lpstr>Typical In-Line System</vt:lpstr>
      <vt:lpstr>PowerPoint Presentation</vt:lpstr>
      <vt:lpstr>Imaging / Software</vt:lpstr>
      <vt:lpstr>PowerPoint Presentation</vt:lpstr>
      <vt:lpstr>Software Analysis Tools</vt:lpstr>
      <vt:lpstr>Shape</vt:lpstr>
      <vt:lpstr>Presence of Hydrates and Wax</vt:lpstr>
      <vt:lpstr>Image Discussion</vt:lpstr>
      <vt:lpstr>Sand </vt:lpstr>
      <vt:lpstr>Sand Image </vt:lpstr>
      <vt:lpstr>Conclusion</vt:lpstr>
      <vt:lpstr>This concludes the Presentation!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Inline System to Detect Hydrates, Wax and Sand</dc:title>
  <dc:creator>Paul O'Brien</dc:creator>
  <cp:lastModifiedBy>Jena Woodward</cp:lastModifiedBy>
  <cp:revision>20</cp:revision>
  <dcterms:created xsi:type="dcterms:W3CDTF">2013-04-29T17:23:26Z</dcterms:created>
  <dcterms:modified xsi:type="dcterms:W3CDTF">2013-05-01T12:23:17Z</dcterms:modified>
</cp:coreProperties>
</file>